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62" r:id="rId3"/>
    <p:sldId id="263" r:id="rId4"/>
    <p:sldId id="257" r:id="rId5"/>
    <p:sldId id="258" r:id="rId6"/>
    <p:sldId id="259" r:id="rId7"/>
    <p:sldId id="265" r:id="rId8"/>
    <p:sldId id="260" r:id="rId9"/>
    <p:sldId id="261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20" autoAdjust="0"/>
  </p:normalViewPr>
  <p:slideViewPr>
    <p:cSldViewPr snapToGrid="0" snapToObjects="1">
      <p:cViewPr varScale="1">
        <p:scale>
          <a:sx n="85" d="100"/>
          <a:sy n="85" d="100"/>
        </p:scale>
        <p:origin x="-3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EA6FA-C9A1-2847-80F0-091663245CC3}" type="datetimeFigureOut">
              <a:rPr lang="en-US" smtClean="0"/>
              <a:t>6/6/18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8070E-27B1-0945-970D-5C81F21FF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4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H20 Quality – presence</a:t>
            </a:r>
            <a:r>
              <a:rPr lang="en-US" baseline="0" dirty="0"/>
              <a:t> location and concentration of specific contaminants</a:t>
            </a:r>
          </a:p>
          <a:p>
            <a:r>
              <a:rPr lang="en-US" baseline="0" dirty="0"/>
              <a:t>Climate Change – How regions ought to respond to rising temperatures </a:t>
            </a:r>
          </a:p>
          <a:p>
            <a:r>
              <a:rPr lang="en-US" baseline="0" dirty="0"/>
              <a:t>Stakeholder Involvement – Informing and engaging diverse stakeholders, especially disenfranchised Tribes and Public interests</a:t>
            </a:r>
          </a:p>
          <a:p>
            <a:r>
              <a:rPr lang="en-US" baseline="0" dirty="0"/>
              <a:t>Planning Integration – coordinate with concurrent and relevant planning processes in region. Concept - cohesive planning will launch us into win-win project implementation phase – we need to get our of this planning loop!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8070E-27B1-0945-970D-5C81F21FF8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6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8070E-27B1-0945-970D-5C81F21FF8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9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Agree on anticipated dates of:</a:t>
            </a:r>
            <a:r>
              <a:rPr lang="en-US" baseline="0" dirty="0" smtClean="0"/>
              <a:t> completing plan update, submitting proposed projects, and </a:t>
            </a:r>
            <a:r>
              <a:rPr lang="en-US" baseline="0" smtClean="0"/>
              <a:t>filling out PIFs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8070E-27B1-0945-970D-5C81F21FF8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6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June 6, 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June 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June 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June 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June 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June 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June 6,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June 6,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June 6,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June 6, 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June 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June 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6917" y="2505456"/>
            <a:ext cx="3313355" cy="2426388"/>
          </a:xfrm>
        </p:spPr>
        <p:txBody>
          <a:bodyPr>
            <a:normAutofit fontScale="90000"/>
          </a:bodyPr>
          <a:lstStyle/>
          <a:p>
            <a:r>
              <a:rPr lang="en-US" dirty="0"/>
              <a:t>Upper Sacramento, McCloud,  Lower Pit IRWM Plan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5661" y="5282614"/>
            <a:ext cx="3309803" cy="462438"/>
          </a:xfrm>
        </p:spPr>
        <p:txBody>
          <a:bodyPr/>
          <a:lstStyle/>
          <a:p>
            <a:r>
              <a:rPr lang="en-US" dirty="0"/>
              <a:t>June 7, 2018</a:t>
            </a:r>
          </a:p>
        </p:txBody>
      </p:sp>
    </p:spTree>
    <p:extLst>
      <p:ext uri="{BB962C8B-B14F-4D97-AF65-F5344CB8AC3E}">
        <p14:creationId xmlns:p14="http://schemas.microsoft.com/office/powerpoint/2010/main" val="127575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652" y="851648"/>
            <a:ext cx="8152387" cy="791881"/>
          </a:xfrm>
        </p:spPr>
        <p:txBody>
          <a:bodyPr>
            <a:normAutofit fontScale="90000"/>
          </a:bodyPr>
          <a:lstStyle/>
          <a:p>
            <a:r>
              <a:rPr lang="en-US" dirty="0"/>
              <a:t>$$$ for Water System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63059"/>
            <a:ext cx="6777317" cy="46168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2018-20 different, driven by Prop 1 &amp; DACI</a:t>
            </a:r>
          </a:p>
          <a:p>
            <a:r>
              <a:rPr lang="en-US" dirty="0"/>
              <a:t>First Round 2018/19:</a:t>
            </a:r>
          </a:p>
          <a:p>
            <a:pPr lvl="1"/>
            <a:r>
              <a:rPr lang="en-US" dirty="0"/>
              <a:t>$3.7 million – Technical Assistance</a:t>
            </a:r>
          </a:p>
          <a:p>
            <a:pPr lvl="1"/>
            <a:r>
              <a:rPr lang="en-US" dirty="0"/>
              <a:t>$1.1 million – Disadvantaged Communities</a:t>
            </a:r>
          </a:p>
          <a:p>
            <a:pPr lvl="1"/>
            <a:r>
              <a:rPr lang="en-US" dirty="0"/>
              <a:t>$13 million - Implementation</a:t>
            </a:r>
          </a:p>
          <a:p>
            <a:r>
              <a:rPr lang="en-US" dirty="0"/>
              <a:t>Project proponents - submit project ideas prior to adoption of Plan Update</a:t>
            </a:r>
          </a:p>
          <a:p>
            <a:r>
              <a:rPr lang="en-US" dirty="0"/>
              <a:t>RWAG must prioritize proposed </a:t>
            </a:r>
            <a:r>
              <a:rPr lang="en-US" dirty="0" smtClean="0"/>
              <a:t>projects, fill out Project Information Forms (PIF’s) </a:t>
            </a:r>
            <a:r>
              <a:rPr lang="en-US" dirty="0"/>
              <a:t>and prepare to present to SRFA &amp; DWR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Regions that collaborate and propose projects that fulfill State objectives are poised to prosper </a:t>
            </a:r>
          </a:p>
        </p:txBody>
      </p:sp>
    </p:spTree>
    <p:extLst>
      <p:ext uri="{BB962C8B-B14F-4D97-AF65-F5344CB8AC3E}">
        <p14:creationId xmlns:p14="http://schemas.microsoft.com/office/powerpoint/2010/main" val="404924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950" y="611517"/>
            <a:ext cx="2759270" cy="5064609"/>
          </a:xfrm>
        </p:spPr>
        <p:txBody>
          <a:bodyPr>
            <a:normAutofit/>
          </a:bodyPr>
          <a:lstStyle/>
          <a:p>
            <a:r>
              <a:rPr lang="en-US" b="1" dirty="0"/>
              <a:t>IRWM Funding Areas of</a:t>
            </a:r>
            <a:br>
              <a:rPr lang="en-US" b="1" dirty="0"/>
            </a:br>
            <a:r>
              <a:rPr lang="en-US" b="1" dirty="0"/>
              <a:t>Prop 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114" y="748677"/>
            <a:ext cx="4958128" cy="559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3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9916"/>
            <a:ext cx="3612777" cy="1762987"/>
          </a:xfrm>
        </p:spPr>
        <p:txBody>
          <a:bodyPr>
            <a:normAutofit/>
          </a:bodyPr>
          <a:lstStyle/>
          <a:p>
            <a:r>
              <a:rPr lang="en-US" sz="2800" dirty="0"/>
              <a:t>$37 million available for SRFA</a:t>
            </a:r>
            <a:br>
              <a:rPr lang="en-US" sz="2800" dirty="0"/>
            </a:br>
            <a:r>
              <a:rPr lang="en-US" sz="1600" dirty="0"/>
              <a:t>Sacramento River Funding Area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344" y="1152144"/>
            <a:ext cx="3615623" cy="4709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BBDD250-8D6F-4836-A331-42EA17F5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74" y="2452903"/>
            <a:ext cx="4091438" cy="3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5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00" y="1047750"/>
            <a:ext cx="6899834" cy="1035050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lang="en-US" dirty="0"/>
              <a:t>2016 IRWM Plan Standards</a:t>
            </a:r>
            <a:br>
              <a:rPr lang="en-US" dirty="0"/>
            </a:br>
            <a:r>
              <a:rPr lang="en-US" sz="3100" dirty="0"/>
              <a:t>Compliance = Funding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793" y="2317751"/>
            <a:ext cx="4333948" cy="238125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Water Quality </a:t>
            </a:r>
          </a:p>
          <a:p>
            <a:pPr>
              <a:spcAft>
                <a:spcPts val="1200"/>
              </a:spcAft>
            </a:pPr>
            <a:r>
              <a:rPr lang="en-US" dirty="0"/>
              <a:t>Climate Change </a:t>
            </a:r>
          </a:p>
          <a:p>
            <a:pPr>
              <a:spcAft>
                <a:spcPts val="1200"/>
              </a:spcAft>
            </a:pPr>
            <a:r>
              <a:rPr lang="en-US" dirty="0"/>
              <a:t>Stakeholder Involvement </a:t>
            </a:r>
          </a:p>
          <a:p>
            <a:r>
              <a:rPr lang="en-US" dirty="0"/>
              <a:t>Planning Integration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1469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496" y="760412"/>
            <a:ext cx="3300984" cy="922084"/>
          </a:xfrm>
        </p:spPr>
        <p:txBody>
          <a:bodyPr/>
          <a:lstStyle/>
          <a:p>
            <a:r>
              <a:rPr lang="en-US" dirty="0"/>
              <a:t>Water Quality</a:t>
            </a:r>
            <a:br>
              <a:rPr lang="en-US" dirty="0"/>
            </a:br>
            <a:r>
              <a:rPr lang="en-US" sz="1600" dirty="0"/>
              <a:t>(AB 1249)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424" y="1938528"/>
            <a:ext cx="3399128" cy="380556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Nitrate</a:t>
            </a:r>
          </a:p>
          <a:p>
            <a:pPr lvl="1">
              <a:spcAft>
                <a:spcPts val="600"/>
              </a:spcAft>
            </a:pPr>
            <a:r>
              <a:rPr lang="en-US" sz="1000" dirty="0"/>
              <a:t>Caused by runoff and leaching from animal operations, fertilizer use, failed septic systems, and leaking wastewater collection and treatment systems.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Arsenic</a:t>
            </a:r>
          </a:p>
          <a:p>
            <a:pPr lvl="1">
              <a:spcAft>
                <a:spcPts val="600"/>
              </a:spcAft>
            </a:pPr>
            <a:r>
              <a:rPr lang="en-US" sz="1000" dirty="0"/>
              <a:t>Naturally occurring in many areas of the world, including much of the western United States.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Perchlorate </a:t>
            </a:r>
          </a:p>
          <a:p>
            <a:pPr lvl="1">
              <a:spcAft>
                <a:spcPts val="600"/>
              </a:spcAft>
            </a:pPr>
            <a:r>
              <a:rPr lang="en-US" sz="1000" dirty="0"/>
              <a:t>An inorganic chemical used in solid rocket propellant, fireworks, explosives, flares, matches, and associated industries.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Hexavalent Chromium</a:t>
            </a:r>
          </a:p>
          <a:p>
            <a:pPr lvl="1"/>
            <a:r>
              <a:rPr lang="en-US" sz="1000" dirty="0"/>
              <a:t>Naturally occurring, but also linked to electroplating, leather tanneries, wood preservation, chemical synthesis, refractory production, textile manufacturing, and other industries.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59B404D-4B6C-4D9D-95D9-9668DAFED3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76" y="745966"/>
            <a:ext cx="2541838" cy="16754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3AF2BDC-68BB-4888-BDAC-7A3DBD962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98" y="2607393"/>
            <a:ext cx="2454549" cy="16432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1362E85-9761-45C1-A5A2-AD20DC0FF4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56" y="4378649"/>
            <a:ext cx="2630078" cy="173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0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125" y="573322"/>
            <a:ext cx="7024744" cy="956475"/>
          </a:xfrm>
        </p:spPr>
        <p:txBody>
          <a:bodyPr/>
          <a:lstStyle/>
          <a:p>
            <a:r>
              <a:rPr lang="en-US" dirty="0"/>
              <a:t>Climate 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04125" y="1709110"/>
            <a:ext cx="4169627" cy="4506014"/>
          </a:xfrm>
        </p:spPr>
        <p:txBody>
          <a:bodyPr>
            <a:normAutofit fontScale="70000" lnSpcReduction="20000"/>
          </a:bodyPr>
          <a:lstStyle/>
          <a:p>
            <a:pPr marL="68580" indent="0" algn="ctr">
              <a:buNone/>
            </a:pPr>
            <a:r>
              <a:rPr lang="en-US" sz="3600" dirty="0"/>
              <a:t>Updated Assessment of Climate Trends &amp; Impacts</a:t>
            </a:r>
          </a:p>
          <a:p>
            <a:endParaRPr lang="en-US" sz="2000" dirty="0"/>
          </a:p>
          <a:p>
            <a:pPr marL="512763" lvl="1" indent="-273050">
              <a:spcAft>
                <a:spcPts val="300"/>
              </a:spcAft>
            </a:pPr>
            <a:r>
              <a:rPr lang="en-US" sz="2000" dirty="0"/>
              <a:t>5.3 - 9.0°F increase in mean min. temp by 2100</a:t>
            </a:r>
          </a:p>
          <a:p>
            <a:pPr marL="512763" lvl="2" indent="-273050">
              <a:spcAft>
                <a:spcPts val="300"/>
              </a:spcAft>
            </a:pPr>
            <a:r>
              <a:rPr lang="en-US" dirty="0"/>
              <a:t>Loss of high elevation snowpack</a:t>
            </a:r>
          </a:p>
          <a:p>
            <a:pPr marL="512763" lvl="2" indent="-273050">
              <a:spcAft>
                <a:spcPts val="300"/>
              </a:spcAft>
            </a:pPr>
            <a:r>
              <a:rPr lang="en-US" dirty="0"/>
              <a:t>Earlier snowmelt</a:t>
            </a:r>
          </a:p>
          <a:p>
            <a:pPr marL="512763" lvl="2" indent="-273050">
              <a:spcAft>
                <a:spcPts val="300"/>
              </a:spcAft>
            </a:pPr>
            <a:r>
              <a:rPr lang="en-US" dirty="0"/>
              <a:t>More frequent ROS events</a:t>
            </a:r>
          </a:p>
          <a:p>
            <a:pPr marL="512763" lvl="2" indent="-273050">
              <a:spcAft>
                <a:spcPts val="300"/>
              </a:spcAft>
            </a:pPr>
            <a:r>
              <a:rPr lang="en-US" dirty="0"/>
              <a:t>Shorter wet season</a:t>
            </a:r>
          </a:p>
          <a:p>
            <a:pPr marL="512763" lvl="2" indent="-273050">
              <a:spcAft>
                <a:spcPts val="300"/>
              </a:spcAft>
            </a:pPr>
            <a:r>
              <a:rPr lang="en-US" dirty="0"/>
              <a:t>Increased climatic water deficit</a:t>
            </a:r>
          </a:p>
          <a:p>
            <a:pPr marL="512763" lvl="1" indent="-273050">
              <a:spcAft>
                <a:spcPts val="300"/>
              </a:spcAft>
            </a:pPr>
            <a:r>
              <a:rPr lang="en-US" sz="2000" dirty="0"/>
              <a:t>Hydrologic whiplash</a:t>
            </a:r>
          </a:p>
          <a:p>
            <a:pPr marL="512763" lvl="1" indent="-273050">
              <a:spcAft>
                <a:spcPts val="300"/>
              </a:spcAft>
            </a:pPr>
            <a:r>
              <a:rPr lang="en-US" sz="2000" dirty="0"/>
              <a:t>Glacial melt/potential debris flows</a:t>
            </a:r>
          </a:p>
          <a:p>
            <a:pPr marL="512763" lvl="2" indent="-273050">
              <a:spcAft>
                <a:spcPts val="300"/>
              </a:spcAft>
            </a:pPr>
            <a:r>
              <a:rPr lang="en-US" dirty="0"/>
              <a:t>More frequent and larger wildfires</a:t>
            </a:r>
            <a:endParaRPr lang="en-US" sz="2000" dirty="0"/>
          </a:p>
          <a:p>
            <a:pPr marL="512763" lvl="1" indent="-273050">
              <a:spcAft>
                <a:spcPts val="300"/>
              </a:spcAft>
            </a:pPr>
            <a:r>
              <a:rPr lang="en-US" sz="2000" dirty="0"/>
              <a:t>Migrate, adapt, or die</a:t>
            </a:r>
          </a:p>
          <a:p>
            <a:pPr marL="512763" lvl="1" indent="-273050">
              <a:spcAft>
                <a:spcPts val="300"/>
              </a:spcAft>
            </a:pPr>
            <a:r>
              <a:rPr lang="en-US" sz="2000" dirty="0"/>
              <a:t>Shifts in species assemblages </a:t>
            </a:r>
          </a:p>
          <a:p>
            <a:pPr marL="512763" lvl="1" indent="-273050">
              <a:spcAft>
                <a:spcPts val="300"/>
              </a:spcAft>
            </a:pPr>
            <a:r>
              <a:rPr lang="en-US" sz="2000" dirty="0"/>
              <a:t>Increased tree mortality</a:t>
            </a:r>
          </a:p>
          <a:p>
            <a:pPr marL="512763" lvl="1" indent="-273050"/>
            <a:r>
              <a:rPr lang="en-US" sz="2000" dirty="0"/>
              <a:t>Potential loss of biodiversity</a:t>
            </a:r>
          </a:p>
          <a:p>
            <a:pPr marL="512763" lvl="1" indent="-273050"/>
            <a:endParaRPr lang="en-US" sz="2000" dirty="0"/>
          </a:p>
          <a:p>
            <a:pPr marL="631825" lvl="1" indent="-273050"/>
            <a:endParaRPr lang="en-US" sz="2000" dirty="0"/>
          </a:p>
          <a:p>
            <a:pPr lvl="1"/>
            <a:endParaRPr lang="en-US" sz="2000" dirty="0"/>
          </a:p>
          <a:p>
            <a:pPr marL="365760" lvl="1" indent="0">
              <a:buNone/>
            </a:pPr>
            <a:endParaRPr lang="en-US" sz="1600" dirty="0"/>
          </a:p>
          <a:p>
            <a:pPr lvl="2"/>
            <a:endParaRPr lang="en-US" sz="1400" dirty="0"/>
          </a:p>
          <a:p>
            <a:pPr marL="685800" lvl="2" indent="0">
              <a:buNone/>
            </a:pP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73752" y="857900"/>
            <a:ext cx="3566123" cy="542677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dirty="0"/>
              <a:t>Adaption: </a:t>
            </a:r>
            <a:r>
              <a:rPr lang="en-US" sz="1800" dirty="0"/>
              <a:t>Prepare for and respond to the effects of climate change to enhance resilience</a:t>
            </a:r>
          </a:p>
          <a:p>
            <a:pPr marL="68580" indent="0" algn="ctr">
              <a:buNone/>
            </a:pPr>
            <a:endParaRPr lang="en-US" sz="1200" dirty="0"/>
          </a:p>
          <a:p>
            <a:pPr marL="347663" indent="-292100"/>
            <a:r>
              <a:rPr lang="en-US" sz="1200" dirty="0"/>
              <a:t>Reduce energy consumption, especially the energy embedded in water use</a:t>
            </a:r>
          </a:p>
          <a:p>
            <a:pPr marL="347663" indent="-292100"/>
            <a:r>
              <a:rPr lang="en-US" sz="1200" dirty="0"/>
              <a:t>Reduce water demand/improve efficiencies</a:t>
            </a:r>
          </a:p>
          <a:p>
            <a:pPr marL="347663" indent="-292100"/>
            <a:r>
              <a:rPr lang="en-US" sz="1200" dirty="0"/>
              <a:t>Conjunctive management</a:t>
            </a:r>
          </a:p>
          <a:p>
            <a:r>
              <a:rPr lang="en-US" sz="1200" dirty="0"/>
              <a:t>Improve groundwater recharge/ meadow restoration</a:t>
            </a:r>
          </a:p>
          <a:p>
            <a:r>
              <a:rPr lang="en-US" sz="1200" dirty="0"/>
              <a:t>Forest fuels management/biomass energy</a:t>
            </a:r>
          </a:p>
          <a:p>
            <a:r>
              <a:rPr lang="en-US" sz="1200" dirty="0"/>
              <a:t>Inventory and manage invasive species</a:t>
            </a:r>
          </a:p>
          <a:p>
            <a:r>
              <a:rPr lang="en-US" sz="1200" dirty="0"/>
              <a:t>Protect and restore riparian areas to reduce erosion and to help slow water velocities</a:t>
            </a:r>
          </a:p>
          <a:p>
            <a:r>
              <a:rPr lang="en-US" sz="1200" dirty="0"/>
              <a:t>Identify recharge areas and areas of low groundwater dependability</a:t>
            </a:r>
          </a:p>
          <a:p>
            <a:r>
              <a:rPr lang="en-US" sz="1200" dirty="0"/>
              <a:t>Provide/improve wildlife migration corridors</a:t>
            </a:r>
          </a:p>
          <a:p>
            <a:r>
              <a:rPr lang="en-US" sz="1200" dirty="0"/>
              <a:t>Public education/involvement</a:t>
            </a:r>
          </a:p>
          <a:p>
            <a:pPr marL="68580" indent="0">
              <a:buNone/>
            </a:pP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507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AC2575-14D1-43D4-8BC4-42311819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810" y="767314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Resource Management Strategies &amp; Climate Change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006ACC-6560-4586-9FE6-E7593AE61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455" y="2305050"/>
            <a:ext cx="1727200" cy="42830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66FF"/>
                </a:solidFill>
              </a:rPr>
              <a:t>New 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13744D-9E10-471E-9ED9-FA42BAD71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823304"/>
            <a:ext cx="4311650" cy="3470556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en-US" sz="2900" dirty="0"/>
              <a:t>Sediment Management</a:t>
            </a:r>
          </a:p>
          <a:p>
            <a:pPr marL="628650" indent="-28575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Post-fire erosion control</a:t>
            </a:r>
          </a:p>
          <a:p>
            <a:pPr marL="628650" indent="-28575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Flood control</a:t>
            </a:r>
          </a:p>
          <a:p>
            <a:pPr indent="-273050">
              <a:spcAft>
                <a:spcPts val="600"/>
              </a:spcAft>
            </a:pPr>
            <a:r>
              <a:rPr lang="en-US" sz="2900" dirty="0"/>
              <a:t>Water and Culture </a:t>
            </a:r>
          </a:p>
          <a:p>
            <a:pPr marL="628650" indent="-27305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Historic Preservation</a:t>
            </a:r>
          </a:p>
          <a:p>
            <a:pPr marL="628650" indent="-27305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Recreation </a:t>
            </a:r>
          </a:p>
          <a:p>
            <a:pPr marL="628650" indent="-273050">
              <a:spcAft>
                <a:spcPts val="1200"/>
              </a:spcAft>
            </a:pPr>
            <a:r>
              <a:rPr lang="en-US" dirty="0"/>
              <a:t>Spiritual </a:t>
            </a:r>
          </a:p>
          <a:p>
            <a:pPr>
              <a:spcAft>
                <a:spcPts val="600"/>
              </a:spcAft>
            </a:pPr>
            <a:r>
              <a:rPr lang="en-US" sz="2900" dirty="0"/>
              <a:t>Outreach &amp; Engagement</a:t>
            </a:r>
          </a:p>
          <a:p>
            <a:pPr marL="628650" indent="-27305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Understanding facilitates implementation</a:t>
            </a:r>
          </a:p>
          <a:p>
            <a:pPr marL="628650" indent="-27305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GHG reduction less expensive than adaptation</a:t>
            </a:r>
          </a:p>
          <a:p>
            <a:pPr marL="628650" indent="-27305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Requires commitment of staff resources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4D16C7-6B17-49B9-8892-F2199A628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73700" y="1879440"/>
            <a:ext cx="2543054" cy="639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C5B49F-FA2A-4B86-9692-8A2498B24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300" y="2574375"/>
            <a:ext cx="4197350" cy="2373312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600"/>
              </a:spcAft>
            </a:pPr>
            <a:r>
              <a:rPr lang="en-US" sz="2900" dirty="0"/>
              <a:t>Currently no specific climate change objective</a:t>
            </a:r>
          </a:p>
          <a:p>
            <a:pPr>
              <a:spcAft>
                <a:spcPts val="1200"/>
              </a:spcAft>
            </a:pPr>
            <a:r>
              <a:rPr lang="en-US" sz="2900" dirty="0"/>
              <a:t>Consider whether existing objectives are sufficient or if new climate change objective is needed</a:t>
            </a:r>
          </a:p>
          <a:p>
            <a:pPr marL="68580" indent="0" algn="ctr">
              <a:buNone/>
            </a:pPr>
            <a:r>
              <a:rPr lang="en-US" sz="2200" i="1" dirty="0"/>
              <a:t>Examples:</a:t>
            </a:r>
          </a:p>
          <a:p>
            <a:pPr marL="68580" indent="0" algn="ctr">
              <a:buNone/>
            </a:pPr>
            <a:endParaRPr lang="en-US" sz="2200" i="1" dirty="0"/>
          </a:p>
          <a:p>
            <a:pPr marL="68580" indent="0" algn="ctr">
              <a:buNone/>
            </a:pPr>
            <a:r>
              <a:rPr lang="en-US" sz="2200" i="1" dirty="0"/>
              <a:t>Effectively address climate change adaptation and/or mitigation in water resources management.</a:t>
            </a:r>
          </a:p>
          <a:p>
            <a:pPr marL="68580" indent="0" algn="ctr">
              <a:buNone/>
            </a:pPr>
            <a:endParaRPr lang="en-US" sz="2200" i="1" dirty="0"/>
          </a:p>
          <a:p>
            <a:pPr marL="68580" indent="0" algn="ctr">
              <a:buNone/>
            </a:pPr>
            <a:r>
              <a:rPr lang="en-US" sz="2200" i="1" dirty="0"/>
              <a:t>Provide adaptive management strategies for conserving energy and reducing greenhouse gas emissions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85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594" y="1027664"/>
            <a:ext cx="75723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Stakeholder Involvement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3366FF"/>
                </a:solidFill>
              </a:rPr>
              <a:t>Municipal + Tribal + Organization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140783"/>
            <a:ext cx="3057148" cy="510599"/>
          </a:xfrm>
        </p:spPr>
        <p:txBody>
          <a:bodyPr/>
          <a:lstStyle/>
          <a:p>
            <a:r>
              <a:rPr lang="en-US" dirty="0"/>
              <a:t>Obstacles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6594" y="2681264"/>
            <a:ext cx="3614983" cy="35279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Data Gaps</a:t>
            </a:r>
          </a:p>
          <a:p>
            <a:r>
              <a:rPr lang="en-US" dirty="0"/>
              <a:t>Disenfranchisement </a:t>
            </a:r>
          </a:p>
          <a:p>
            <a:r>
              <a:rPr lang="en-US" dirty="0"/>
              <a:t>Stakeholders </a:t>
            </a:r>
            <a:r>
              <a:rPr lang="en-US" dirty="0" smtClean="0"/>
              <a:t>uninformed, </a:t>
            </a:r>
            <a:r>
              <a:rPr lang="en-US" dirty="0"/>
              <a:t>lack capacity</a:t>
            </a:r>
          </a:p>
          <a:p>
            <a:r>
              <a:rPr lang="en-US" dirty="0"/>
              <a:t>Miscommunication </a:t>
            </a:r>
            <a:r>
              <a:rPr lang="en-US" dirty="0" smtClean="0"/>
              <a:t>&amp; predisposition toward non-cooperation</a:t>
            </a:r>
            <a:endParaRPr lang="en-US" dirty="0"/>
          </a:p>
          <a:p>
            <a:pPr lvl="1"/>
            <a:r>
              <a:rPr lang="en-US" dirty="0"/>
              <a:t>Tend to focus on conflict over consensus</a:t>
            </a:r>
          </a:p>
          <a:p>
            <a:pPr lvl="1"/>
            <a:r>
              <a:rPr lang="en-US" dirty="0"/>
              <a:t>Tend to focus on problems over solutions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170664"/>
            <a:ext cx="3055717" cy="510600"/>
          </a:xfrm>
        </p:spPr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681264"/>
            <a:ext cx="3773756" cy="363885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Streamline </a:t>
            </a:r>
            <a:r>
              <a:rPr lang="en-US" dirty="0" smtClean="0"/>
              <a:t>Administration</a:t>
            </a:r>
          </a:p>
          <a:p>
            <a:pPr lvl="1"/>
            <a:r>
              <a:rPr lang="en-US" dirty="0" smtClean="0"/>
              <a:t>Funding, process &amp; structure</a:t>
            </a:r>
            <a:endParaRPr lang="en-US" dirty="0"/>
          </a:p>
          <a:p>
            <a:r>
              <a:rPr lang="en-US" dirty="0" smtClean="0"/>
              <a:t>Tribal Engagement  &amp; </a:t>
            </a:r>
            <a:r>
              <a:rPr lang="en-US" dirty="0" smtClean="0">
                <a:solidFill>
                  <a:schemeClr val="tx1"/>
                </a:solidFill>
              </a:rPr>
              <a:t>Representation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AB 52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Government-to-Government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Participatory governance</a:t>
            </a:r>
          </a:p>
          <a:p>
            <a:pPr lvl="1"/>
            <a:r>
              <a:rPr lang="en-US" dirty="0" smtClean="0"/>
              <a:t>Citizen </a:t>
            </a:r>
            <a:r>
              <a:rPr lang="en-US" dirty="0"/>
              <a:t>Science</a:t>
            </a:r>
          </a:p>
          <a:p>
            <a:r>
              <a:rPr lang="en-US" dirty="0" smtClean="0"/>
              <a:t>Surveys?</a:t>
            </a:r>
          </a:p>
          <a:p>
            <a:r>
              <a:rPr lang="en-US" dirty="0" smtClean="0"/>
              <a:t>Informative/interactive maps?</a:t>
            </a:r>
          </a:p>
          <a:p>
            <a:r>
              <a:rPr lang="en-US" dirty="0" smtClean="0"/>
              <a:t>Clear communication and p</a:t>
            </a:r>
            <a:r>
              <a:rPr lang="en-US" dirty="0" smtClean="0"/>
              <a:t>roductive deliberation?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else?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0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80158"/>
            <a:ext cx="7024744" cy="956474"/>
          </a:xfrm>
        </p:spPr>
        <p:txBody>
          <a:bodyPr/>
          <a:lstStyle/>
          <a:p>
            <a:r>
              <a:rPr lang="en-US" dirty="0"/>
              <a:t>Planning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8206" y="1662070"/>
            <a:ext cx="3543153" cy="3700459"/>
          </a:xfrm>
        </p:spPr>
        <p:txBody>
          <a:bodyPr>
            <a:normAutofit/>
          </a:bodyPr>
          <a:lstStyle/>
          <a:p>
            <a:r>
              <a:rPr lang="en-US" dirty="0"/>
              <a:t>LOCAL</a:t>
            </a:r>
          </a:p>
          <a:p>
            <a:pPr lvl="1"/>
            <a:r>
              <a:rPr lang="en-US" dirty="0"/>
              <a:t>Storm Water Management</a:t>
            </a:r>
          </a:p>
          <a:p>
            <a:pPr lvl="1"/>
            <a:r>
              <a:rPr lang="en-US" dirty="0"/>
              <a:t>Hazard Mitigation </a:t>
            </a:r>
          </a:p>
          <a:p>
            <a:pPr lvl="1"/>
            <a:r>
              <a:rPr lang="en-US" dirty="0"/>
              <a:t>General Plan Updates – Mt. Shasta Including “Water” </a:t>
            </a:r>
            <a:r>
              <a:rPr lang="en-US" dirty="0" smtClean="0"/>
              <a:t>Element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997805" y="1662070"/>
            <a:ext cx="4342715" cy="4484454"/>
          </a:xfrm>
        </p:spPr>
        <p:txBody>
          <a:bodyPr>
            <a:normAutofit/>
          </a:bodyPr>
          <a:lstStyle/>
          <a:p>
            <a:r>
              <a:rPr lang="en-US" dirty="0"/>
              <a:t>REGIONAL</a:t>
            </a:r>
          </a:p>
          <a:p>
            <a:pPr lvl="1"/>
            <a:r>
              <a:rPr lang="en-US" dirty="0"/>
              <a:t>North Coast IRWM</a:t>
            </a:r>
          </a:p>
          <a:p>
            <a:pPr lvl="1"/>
            <a:r>
              <a:rPr lang="en-US" dirty="0"/>
              <a:t>Upper Pit IRWM</a:t>
            </a:r>
          </a:p>
          <a:p>
            <a:pPr lvl="1"/>
            <a:r>
              <a:rPr lang="en-US" dirty="0"/>
              <a:t>SRFA – Disadvantaged Community Involvement</a:t>
            </a:r>
          </a:p>
          <a:p>
            <a:pPr lvl="2"/>
            <a:r>
              <a:rPr lang="en-US" dirty="0"/>
              <a:t>Upper Sac 100% DAC!</a:t>
            </a:r>
          </a:p>
          <a:p>
            <a:pPr lvl="1"/>
            <a:r>
              <a:rPr lang="en-US" dirty="0"/>
              <a:t>SGMA - Groundwater</a:t>
            </a:r>
          </a:p>
          <a:p>
            <a:pPr lvl="1"/>
            <a:r>
              <a:rPr lang="en-US" dirty="0"/>
              <a:t>City of Ashland Climate &amp; Energy Action Plan – Forest Resiliency</a:t>
            </a:r>
          </a:p>
          <a:p>
            <a:pPr lvl="1"/>
            <a:r>
              <a:rPr lang="en-US" dirty="0"/>
              <a:t>Klamath River Restoration</a:t>
            </a:r>
          </a:p>
        </p:txBody>
      </p:sp>
    </p:spTree>
    <p:extLst>
      <p:ext uri="{BB962C8B-B14F-4D97-AF65-F5344CB8AC3E}">
        <p14:creationId xmlns:p14="http://schemas.microsoft.com/office/powerpoint/2010/main" val="2873205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898</TotalTime>
  <Words>688</Words>
  <Application>Microsoft Macintosh PowerPoint</Application>
  <PresentationFormat>On-screen Show (4:3)</PresentationFormat>
  <Paragraphs>127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Upper Sacramento, McCloud,  Lower Pit IRWM Plan Update</vt:lpstr>
      <vt:lpstr>IRWM Funding Areas of Prop 1    </vt:lpstr>
      <vt:lpstr>$37 million available for SRFA Sacramento River Funding Area</vt:lpstr>
      <vt:lpstr>2016 IRWM Plan Standards Compliance = Funding Eligibility</vt:lpstr>
      <vt:lpstr>Water Quality (AB 1249)</vt:lpstr>
      <vt:lpstr>Climate Change </vt:lpstr>
      <vt:lpstr>Resource Management Strategies &amp; Climate Change Objectives</vt:lpstr>
      <vt:lpstr>Stakeholder Involvement Municipal + Tribal + Organization</vt:lpstr>
      <vt:lpstr>Planning Integration</vt:lpstr>
      <vt:lpstr>$$$ for Water System Improvements</vt:lpstr>
    </vt:vector>
  </TitlesOfParts>
  <Company>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Sacramento IRWM = RWAG</dc:title>
  <dc:creator>Angelina Cook</dc:creator>
  <cp:lastModifiedBy>Angelina Cook</cp:lastModifiedBy>
  <cp:revision>67</cp:revision>
  <dcterms:created xsi:type="dcterms:W3CDTF">2018-05-31T19:01:08Z</dcterms:created>
  <dcterms:modified xsi:type="dcterms:W3CDTF">2018-06-06T23:03:40Z</dcterms:modified>
</cp:coreProperties>
</file>